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406" y="6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Bechley" userId="a3d6d119-5256-4f0a-8360-2264181fdb18" providerId="ADAL" clId="{19D50207-E6AA-40E5-A74B-6FA3A02C6241}"/>
    <pc:docChg chg="modSld">
      <pc:chgData name="Samantha Bechley" userId="a3d6d119-5256-4f0a-8360-2264181fdb18" providerId="ADAL" clId="{19D50207-E6AA-40E5-A74B-6FA3A02C6241}" dt="2024-10-21T16:42:41.273" v="0" actId="20577"/>
      <pc:docMkLst>
        <pc:docMk/>
      </pc:docMkLst>
      <pc:sldChg chg="modSp mod">
        <pc:chgData name="Samantha Bechley" userId="a3d6d119-5256-4f0a-8360-2264181fdb18" providerId="ADAL" clId="{19D50207-E6AA-40E5-A74B-6FA3A02C6241}" dt="2024-10-21T16:42:41.273" v="0" actId="20577"/>
        <pc:sldMkLst>
          <pc:docMk/>
          <pc:sldMk cId="0" sldId="256"/>
        </pc:sldMkLst>
        <pc:spChg chg="mod">
          <ac:chgData name="Samantha Bechley" userId="a3d6d119-5256-4f0a-8360-2264181fdb18" providerId="ADAL" clId="{19D50207-E6AA-40E5-A74B-6FA3A02C6241}" dt="2024-10-21T16:42:41.273" v="0" actId="20577"/>
          <ac:spMkLst>
            <pc:docMk/>
            <pc:sldMk cId="0" sldId="256"/>
            <ac:spMk id="6" creationId="{00000000-0000-0000-0000-000000000000}"/>
          </ac:spMkLst>
        </pc:spChg>
      </pc:sldChg>
    </pc:docChg>
  </pc:docChgLst>
  <pc:docChgLst>
    <pc:chgData name="Samantha Bechley" userId="a3d6d119-5256-4f0a-8360-2264181fdb18" providerId="ADAL" clId="{1D05A51B-6F8B-4EE3-80B9-290562B097F8}"/>
    <pc:docChg chg="modSld">
      <pc:chgData name="Samantha Bechley" userId="a3d6d119-5256-4f0a-8360-2264181fdb18" providerId="ADAL" clId="{1D05A51B-6F8B-4EE3-80B9-290562B097F8}" dt="2024-10-25T06:48:45.209" v="74" actId="20577"/>
      <pc:docMkLst>
        <pc:docMk/>
      </pc:docMkLst>
      <pc:sldChg chg="modSp mod">
        <pc:chgData name="Samantha Bechley" userId="a3d6d119-5256-4f0a-8360-2264181fdb18" providerId="ADAL" clId="{1D05A51B-6F8B-4EE3-80B9-290562B097F8}" dt="2024-10-25T06:48:45.209" v="74" actId="20577"/>
        <pc:sldMkLst>
          <pc:docMk/>
          <pc:sldMk cId="0" sldId="256"/>
        </pc:sldMkLst>
        <pc:spChg chg="mod">
          <ac:chgData name="Samantha Bechley" userId="a3d6d119-5256-4f0a-8360-2264181fdb18" providerId="ADAL" clId="{1D05A51B-6F8B-4EE3-80B9-290562B097F8}" dt="2024-10-25T06:48:45.209" v="74" actId="20577"/>
          <ac:spMkLst>
            <pc:docMk/>
            <pc:sldMk cId="0" sldId="256"/>
            <ac:spMk id="3" creationId="{EBCE67D1-8C19-4278-0E03-E3C483E7915B}"/>
          </ac:spMkLst>
        </pc:spChg>
        <pc:spChg chg="mod">
          <ac:chgData name="Samantha Bechley" userId="a3d6d119-5256-4f0a-8360-2264181fdb18" providerId="ADAL" clId="{1D05A51B-6F8B-4EE3-80B9-290562B097F8}" dt="2024-10-25T06:45:39.741" v="48" actId="20577"/>
          <ac:spMkLst>
            <pc:docMk/>
            <pc:sldMk cId="0" sldId="256"/>
            <ac:spMk id="6" creationId="{00000000-0000-0000-0000-000000000000}"/>
          </ac:spMkLst>
        </pc:spChg>
        <pc:spChg chg="mod">
          <ac:chgData name="Samantha Bechley" userId="a3d6d119-5256-4f0a-8360-2264181fdb18" providerId="ADAL" clId="{1D05A51B-6F8B-4EE3-80B9-290562B097F8}" dt="2024-10-25T06:47:49.256" v="69" actId="20577"/>
          <ac:spMkLst>
            <pc:docMk/>
            <pc:sldMk cId="0" sldId="256"/>
            <ac:spMk id="8" creationId="{00000000-0000-0000-0000-000000000000}"/>
          </ac:spMkLst>
        </pc:spChg>
        <pc:spChg chg="mod">
          <ac:chgData name="Samantha Bechley" userId="a3d6d119-5256-4f0a-8360-2264181fdb18" providerId="ADAL" clId="{1D05A51B-6F8B-4EE3-80B9-290562B097F8}" dt="2024-10-25T06:46:57.774" v="63" actId="20577"/>
          <ac:spMkLst>
            <pc:docMk/>
            <pc:sldMk cId="0" sldId="256"/>
            <ac:spMk id="9" creationId="{00000000-0000-0000-0000-000000000000}"/>
          </ac:spMkLst>
        </pc:spChg>
        <pc:spChg chg="mod">
          <ac:chgData name="Samantha Bechley" userId="a3d6d119-5256-4f0a-8360-2264181fdb18" providerId="ADAL" clId="{1D05A51B-6F8B-4EE3-80B9-290562B097F8}" dt="2024-10-25T06:48:19.483" v="73" actId="255"/>
          <ac:spMkLst>
            <pc:docMk/>
            <pc:sldMk cId="0" sldId="256"/>
            <ac:spMk id="10" creationId="{00000000-0000-0000-0000-000000000000}"/>
          </ac:spMkLst>
        </pc:spChg>
        <pc:spChg chg="mod">
          <ac:chgData name="Samantha Bechley" userId="a3d6d119-5256-4f0a-8360-2264181fdb18" providerId="ADAL" clId="{1D05A51B-6F8B-4EE3-80B9-290562B097F8}" dt="2024-10-25T06:46:08.627" v="52" actId="20577"/>
          <ac:spMkLst>
            <pc:docMk/>
            <pc:sldMk cId="0" sldId="256"/>
            <ac:spMk id="13" creationId="{0D400DAD-984B-4BB1-82D7-28B7F63A415A}"/>
          </ac:spMkLst>
        </pc:spChg>
        <pc:spChg chg="mod">
          <ac:chgData name="Samantha Bechley" userId="a3d6d119-5256-4f0a-8360-2264181fdb18" providerId="ADAL" clId="{1D05A51B-6F8B-4EE3-80B9-290562B097F8}" dt="2024-10-25T06:46:34.347" v="54" actId="20577"/>
          <ac:spMkLst>
            <pc:docMk/>
            <pc:sldMk cId="0" sldId="256"/>
            <ac:spMk id="15" creationId="{2FE22DF5-06DE-4019-8EBF-56362A85526C}"/>
          </ac:spMkLst>
        </pc:spChg>
      </pc:sldChg>
    </pc:docChg>
  </pc:docChgLst>
  <pc:docChgLst>
    <pc:chgData name="Samantha Bechley" userId="a3d6d119-5256-4f0a-8360-2264181fdb18" providerId="ADAL" clId="{3C776A78-48AB-4CC5-961E-B72E467BF3A2}"/>
    <pc:docChg chg="modSld">
      <pc:chgData name="Samantha Bechley" userId="a3d6d119-5256-4f0a-8360-2264181fdb18" providerId="ADAL" clId="{3C776A78-48AB-4CC5-961E-B72E467BF3A2}" dt="2024-11-06T10:09:48.455" v="26" actId="20577"/>
      <pc:docMkLst>
        <pc:docMk/>
      </pc:docMkLst>
      <pc:sldChg chg="modSp mod">
        <pc:chgData name="Samantha Bechley" userId="a3d6d119-5256-4f0a-8360-2264181fdb18" providerId="ADAL" clId="{3C776A78-48AB-4CC5-961E-B72E467BF3A2}" dt="2024-11-06T10:09:48.455" v="26" actId="20577"/>
        <pc:sldMkLst>
          <pc:docMk/>
          <pc:sldMk cId="0" sldId="256"/>
        </pc:sldMkLst>
        <pc:spChg chg="mod">
          <ac:chgData name="Samantha Bechley" userId="a3d6d119-5256-4f0a-8360-2264181fdb18" providerId="ADAL" clId="{3C776A78-48AB-4CC5-961E-B72E467BF3A2}" dt="2024-11-06T10:09:48.455" v="26" actId="20577"/>
          <ac:spMkLst>
            <pc:docMk/>
            <pc:sldMk cId="0" sldId="256"/>
            <ac:spMk id="15" creationId="{2FE22DF5-06DE-4019-8EBF-56362A85526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D0B12-F9BA-4ECE-AE26-10E9FBF99E19}" type="datetimeFigureOut">
              <a:rPr lang="en-GB" smtClean="0"/>
              <a:pPr/>
              <a:t>06/11/2024</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86C62-EF95-4CC3-A10C-717BF306B8E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69632" y="1709003"/>
            <a:ext cx="2384257" cy="1600438"/>
          </a:xfrm>
          <a:prstGeom prst="rect">
            <a:avLst/>
          </a:prstGeom>
          <a:solidFill>
            <a:schemeClr val="bg1"/>
          </a:solidFill>
        </p:spPr>
        <p:txBody>
          <a:bodyPr wrap="square" lIns="91440" tIns="45720" rIns="91440" bIns="45720" anchor="t">
            <a:spAutoFit/>
          </a:bodyPr>
          <a:lstStyle/>
          <a:p>
            <a:pPr algn="ctr"/>
            <a:r>
              <a:rPr lang="en-US" sz="2000" dirty="0">
                <a:ln w="18415" cmpd="sng">
                  <a:solidFill>
                    <a:schemeClr val="tx1"/>
                  </a:solidFill>
                  <a:prstDash val="solid"/>
                </a:ln>
                <a:latin typeface="Segoe UI"/>
                <a:cs typeface="Segoe UI"/>
              </a:rPr>
              <a:t>Autumn Term</a:t>
            </a:r>
          </a:p>
          <a:p>
            <a:pPr algn="ctr"/>
            <a:r>
              <a:rPr lang="en-US" sz="2000" dirty="0">
                <a:ln w="18415" cmpd="sng">
                  <a:solidFill>
                    <a:schemeClr val="tx1"/>
                  </a:solidFill>
                  <a:prstDash val="solid"/>
                </a:ln>
                <a:latin typeface="Segoe UI"/>
                <a:cs typeface="Segoe UI"/>
              </a:rPr>
              <a:t>Term 2 2024</a:t>
            </a:r>
          </a:p>
          <a:p>
            <a:pPr algn="ctr"/>
            <a:r>
              <a:rPr lang="en-US" sz="2000" dirty="0">
                <a:ln w="18415" cmpd="sng">
                  <a:solidFill>
                    <a:schemeClr val="tx1"/>
                  </a:solidFill>
                  <a:prstDash val="solid"/>
                </a:ln>
                <a:latin typeface="Segoe UI"/>
                <a:cs typeface="Segoe UI"/>
              </a:rPr>
              <a:t>Year One</a:t>
            </a:r>
            <a:endParaRPr lang="en-US" sz="2000" dirty="0">
              <a:ln w="18415" cmpd="sng">
                <a:solidFill>
                  <a:prstClr val="black"/>
                </a:solidFill>
                <a:prstDash val="solid"/>
              </a:ln>
              <a:latin typeface="Segoe UI"/>
              <a:cs typeface="Segoe UI"/>
            </a:endParaRPr>
          </a:p>
          <a:p>
            <a:pPr algn="ctr"/>
            <a:endParaRPr lang="en-US" sz="2000"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a:p>
            <a:pPr algn="ctr"/>
            <a:endParaRPr lang="en-US"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p:txBody>
      </p:sp>
      <p:sp>
        <p:nvSpPr>
          <p:cNvPr id="6" name="TextBox 5"/>
          <p:cNvSpPr txBox="1"/>
          <p:nvPr/>
        </p:nvSpPr>
        <p:spPr>
          <a:xfrm>
            <a:off x="164775" y="188640"/>
            <a:ext cx="3155581" cy="2277547"/>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writers we will be…</a:t>
            </a:r>
          </a:p>
          <a:p>
            <a:r>
              <a:rPr lang="en-GB" sz="900" dirty="0">
                <a:latin typeface="Segoe UI"/>
                <a:ea typeface="+mn-lt"/>
                <a:cs typeface="Segoe UI"/>
              </a:rPr>
              <a:t>focusing on sentence and word level work for the first two weeks of Term 2. We will be using our sentence superheroes to help us to write accurate sentences using capital letters, full stops, finger spaces and accurate use of phonics to write new words.  We will then move on to exploring a new recount unit of work using the text ‘Don’t spill the milk.  In addition, we will be developing our oracy skills by sharing a range of high quality, diverse texts which will develop our storytelling skills and use of vocabulary. </a:t>
            </a:r>
          </a:p>
          <a:p>
            <a:r>
              <a:rPr lang="en-GB" sz="900" dirty="0">
                <a:latin typeface="Segoe UI"/>
                <a:ea typeface="+mn-lt"/>
                <a:cs typeface="Segoe UI"/>
              </a:rPr>
              <a:t>In addition, we will be using our handwriting and spelling sessions throughout the week to develop consistent letter formation and accurate spelling across all curriculum areas.</a:t>
            </a:r>
            <a:endParaRPr lang="en-GB" sz="900" dirty="0">
              <a:latin typeface="Segoe UI" panose="020B0502040204020203" pitchFamily="34" charset="0"/>
              <a:ea typeface="+mn-lt"/>
              <a:cs typeface="Segoe UI" panose="020B0502040204020203" pitchFamily="34" charset="0"/>
            </a:endParaRPr>
          </a:p>
        </p:txBody>
      </p:sp>
      <p:sp>
        <p:nvSpPr>
          <p:cNvPr id="7" name="TextBox 6"/>
          <p:cNvSpPr txBox="1"/>
          <p:nvPr/>
        </p:nvSpPr>
        <p:spPr>
          <a:xfrm>
            <a:off x="141223" y="2521134"/>
            <a:ext cx="3155582" cy="2062103"/>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mathematicians we will be…</a:t>
            </a:r>
          </a:p>
          <a:p>
            <a:r>
              <a:rPr lang="en-GB" sz="1000" dirty="0">
                <a:latin typeface="Segoe UI"/>
                <a:cs typeface="Segoe UI"/>
              </a:rPr>
              <a:t>Developing and building our knowledge of place value by counting forwards and backwards from different numbers. We will be comparing numbers and using a number line to support us. We will be learning number bonds to at least 10 and using this knowledge when solving addition and subtraction</a:t>
            </a:r>
            <a:r>
              <a:rPr lang="en-GB" sz="1600" dirty="0">
                <a:latin typeface="Segoe UI"/>
                <a:cs typeface="Segoe UI"/>
              </a:rPr>
              <a:t> </a:t>
            </a:r>
            <a:r>
              <a:rPr lang="en-GB" sz="1000" dirty="0">
                <a:latin typeface="Segoe UI"/>
                <a:cs typeface="Segoe UI"/>
              </a:rPr>
              <a:t>calculations. We will be comparing addition and subtraction statements. We will be identifying 2D and 3D shapes, and identifying the key properties.</a:t>
            </a:r>
          </a:p>
        </p:txBody>
      </p:sp>
      <p:sp>
        <p:nvSpPr>
          <p:cNvPr id="8" name="TextBox 7"/>
          <p:cNvSpPr txBox="1"/>
          <p:nvPr/>
        </p:nvSpPr>
        <p:spPr>
          <a:xfrm>
            <a:off x="3476836" y="3668400"/>
            <a:ext cx="2952328" cy="1354217"/>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Design Technology we will be…</a:t>
            </a:r>
          </a:p>
          <a:p>
            <a:r>
              <a:rPr lang="en-GB" sz="1000" dirty="0">
                <a:latin typeface="Segoe UI"/>
                <a:cs typeface="Segoe UI"/>
              </a:rPr>
              <a:t>learning how to identify different fruits and vegetables.  We will be learning how to prepare and cut different fruits and vegetables to help us to prepare a fruit jelly pot and a simple vegetable dip.</a:t>
            </a:r>
            <a:endParaRPr lang="en-GB" dirty="0"/>
          </a:p>
        </p:txBody>
      </p:sp>
      <p:sp>
        <p:nvSpPr>
          <p:cNvPr id="9" name="TextBox 8"/>
          <p:cNvSpPr txBox="1"/>
          <p:nvPr/>
        </p:nvSpPr>
        <p:spPr>
          <a:xfrm>
            <a:off x="6557758" y="3960252"/>
            <a:ext cx="2949442" cy="1308050"/>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PSHE we will be…</a:t>
            </a:r>
          </a:p>
          <a:p>
            <a:r>
              <a:rPr lang="en-GB" sz="1050" dirty="0">
                <a:latin typeface="Segoe UI"/>
                <a:cs typeface="Segoe UI"/>
              </a:rPr>
              <a:t>exploring the Celebrating Difference unit. We will be</a:t>
            </a:r>
            <a:r>
              <a:rPr lang="en-GB" sz="1050" dirty="0">
                <a:ea typeface="+mn-lt"/>
                <a:cs typeface="+mn-lt"/>
              </a:rPr>
              <a:t> identifying how there are similarities and differences between us all. </a:t>
            </a:r>
            <a:r>
              <a:rPr lang="en-GB" sz="1050" dirty="0"/>
              <a:t>We will learn what bullying is and what it isn’t. They talk about how it might feel to be bullied and when and who to ask for help.</a:t>
            </a:r>
            <a:endParaRPr lang="en-GB" sz="1050" dirty="0">
              <a:ea typeface="+mn-lt"/>
              <a:cs typeface="+mn-lt"/>
            </a:endParaRPr>
          </a:p>
        </p:txBody>
      </p:sp>
      <p:sp>
        <p:nvSpPr>
          <p:cNvPr id="10" name="TextBox 9"/>
          <p:cNvSpPr txBox="1"/>
          <p:nvPr/>
        </p:nvSpPr>
        <p:spPr>
          <a:xfrm>
            <a:off x="3365277" y="188640"/>
            <a:ext cx="3118583" cy="1569660"/>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scientists we will be…</a:t>
            </a:r>
          </a:p>
          <a:p>
            <a:r>
              <a:rPr lang="en-GB" sz="1000" dirty="0">
                <a:latin typeface="Segoe UI"/>
                <a:cs typeface="Segoe UI"/>
              </a:rPr>
              <a:t>using the United Learning curriculum to develop our knowledge and understanding about Seasonal Changes. We will learn to identify different weather types across the different seasons. We will be exploring the changes which happen across the seasons for living things. We will be learning to explore daytime and nighttime and to understand that the moon is more visible at night.</a:t>
            </a:r>
            <a:endParaRPr lang="en-GB" sz="1000" dirty="0">
              <a:latin typeface="Calibri"/>
              <a:cs typeface="Calibri"/>
            </a:endParaRPr>
          </a:p>
        </p:txBody>
      </p:sp>
      <p:sp>
        <p:nvSpPr>
          <p:cNvPr id="12" name="TextBox 11"/>
          <p:cNvSpPr txBox="1"/>
          <p:nvPr/>
        </p:nvSpPr>
        <p:spPr>
          <a:xfrm>
            <a:off x="6585646" y="1233563"/>
            <a:ext cx="3179131" cy="1508105"/>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religious explorers we will be</a:t>
            </a:r>
            <a:r>
              <a:rPr lang="en-GB" sz="1000" b="1" dirty="0">
                <a:latin typeface="Segoe UI"/>
                <a:cs typeface="Segoe UI"/>
              </a:rPr>
              <a:t>…</a:t>
            </a:r>
            <a:r>
              <a:rPr lang="en-GB" sz="1000" dirty="0">
                <a:latin typeface="Segoe UI"/>
                <a:cs typeface="Segoe UI"/>
              </a:rPr>
              <a:t> exploring why Christmas matters to Christians.  We will be linking the story of the Nativity with Christianity. We will be learning to understand that Christians believe Jesus was a special baby, the incarnation of God. We will recognise that Christians show how important Christmas is by getting ready during Advent.</a:t>
            </a:r>
            <a:endParaRPr lang="en-GB" sz="1000" dirty="0">
              <a:latin typeface="Segoe UI" panose="020B0502040204020203" pitchFamily="34" charset="0"/>
              <a:cs typeface="Segoe UI" panose="020B0502040204020203" pitchFamily="34" charset="0"/>
            </a:endParaRPr>
          </a:p>
        </p:txBody>
      </p:sp>
      <p:pic>
        <p:nvPicPr>
          <p:cNvPr id="16" name="Picture 15">
            <a:extLst>
              <a:ext uri="{FF2B5EF4-FFF2-40B4-BE49-F238E27FC236}">
                <a16:creationId xmlns:a16="http://schemas.microsoft.com/office/drawing/2014/main" id="{1C359C10-9D53-45AE-B792-B8680C375CE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2881" y="2356893"/>
            <a:ext cx="1520240" cy="1231908"/>
          </a:xfrm>
          <a:prstGeom prst="rect">
            <a:avLst/>
          </a:prstGeom>
          <a:noFill/>
          <a:ln>
            <a:noFill/>
          </a:ln>
        </p:spPr>
      </p:pic>
      <p:sp>
        <p:nvSpPr>
          <p:cNvPr id="15" name="TextBox 14">
            <a:extLst>
              <a:ext uri="{FF2B5EF4-FFF2-40B4-BE49-F238E27FC236}">
                <a16:creationId xmlns:a16="http://schemas.microsoft.com/office/drawing/2014/main" id="{2FE22DF5-06DE-4019-8EBF-56362A85526C}"/>
              </a:ext>
            </a:extLst>
          </p:cNvPr>
          <p:cNvSpPr txBox="1"/>
          <p:nvPr/>
        </p:nvSpPr>
        <p:spPr>
          <a:xfrm>
            <a:off x="6534207" y="2783070"/>
            <a:ext cx="3179131" cy="1107996"/>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athletes we will be…</a:t>
            </a:r>
          </a:p>
          <a:p>
            <a:r>
              <a:rPr lang="en-GB" sz="1000" dirty="0">
                <a:latin typeface="Segoe UI"/>
                <a:cs typeface="Segoe UI"/>
              </a:rPr>
              <a:t>taking part in Indoor athletics  where we will be exploring </a:t>
            </a:r>
            <a:r>
              <a:rPr lang="en-GB" sz="1000">
                <a:latin typeface="Segoe UI"/>
                <a:cs typeface="Segoe UI"/>
              </a:rPr>
              <a:t>different athletic skills</a:t>
            </a:r>
            <a:r>
              <a:rPr lang="en-GB" sz="1000" dirty="0">
                <a:latin typeface="Segoe UI"/>
                <a:cs typeface="Segoe UI"/>
              </a:rPr>
              <a:t>. We will also be taking part in multi skills with the District Sports team, where we will explore different skills needed for different sports.</a:t>
            </a:r>
            <a:endParaRPr lang="en-GB" dirty="0"/>
          </a:p>
        </p:txBody>
      </p:sp>
      <p:sp>
        <p:nvSpPr>
          <p:cNvPr id="13" name="TextBox 12">
            <a:extLst>
              <a:ext uri="{FF2B5EF4-FFF2-40B4-BE49-F238E27FC236}">
                <a16:creationId xmlns:a16="http://schemas.microsoft.com/office/drawing/2014/main" id="{0D400DAD-984B-4BB1-82D7-28B7F63A415A}"/>
              </a:ext>
            </a:extLst>
          </p:cNvPr>
          <p:cNvSpPr txBox="1"/>
          <p:nvPr/>
        </p:nvSpPr>
        <p:spPr>
          <a:xfrm>
            <a:off x="6534266" y="193705"/>
            <a:ext cx="3118583" cy="800219"/>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computing we will be…</a:t>
            </a:r>
            <a:endParaRPr lang="en-GB" sz="1000" dirty="0">
              <a:latin typeface="Segoe UI"/>
              <a:cs typeface="Segoe UI"/>
            </a:endParaRPr>
          </a:p>
          <a:p>
            <a:r>
              <a:rPr lang="en-GB" sz="1000" dirty="0">
                <a:latin typeface="Segoe UI"/>
                <a:cs typeface="Segoe UI"/>
              </a:rPr>
              <a:t>exploring the program Purple Mash and learning about online safety. We will be learning to log on to computers and the importance of safe passwords.</a:t>
            </a:r>
            <a:endParaRPr lang="en-GB" dirty="0"/>
          </a:p>
        </p:txBody>
      </p:sp>
      <p:sp>
        <p:nvSpPr>
          <p:cNvPr id="2" name="TextBox 1">
            <a:extLst>
              <a:ext uri="{FF2B5EF4-FFF2-40B4-BE49-F238E27FC236}">
                <a16:creationId xmlns:a16="http://schemas.microsoft.com/office/drawing/2014/main" id="{B9A7552A-520E-4740-AD15-BAD5FEE8547B}"/>
              </a:ext>
            </a:extLst>
          </p:cNvPr>
          <p:cNvSpPr txBox="1"/>
          <p:nvPr/>
        </p:nvSpPr>
        <p:spPr>
          <a:xfrm>
            <a:off x="4442735" y="5188743"/>
            <a:ext cx="5064465" cy="984885"/>
          </a:xfrm>
          <a:prstGeom prst="rect">
            <a:avLst/>
          </a:prstGeom>
          <a:noFill/>
          <a:ln>
            <a:solidFill>
              <a:schemeClr val="tx1"/>
            </a:solidFill>
          </a:ln>
        </p:spPr>
        <p:txBody>
          <a:bodyPr wrap="square" lIns="91440" tIns="45720" rIns="91440" bIns="45720" rtlCol="0" anchor="t">
            <a:spAutoFit/>
          </a:bodyPr>
          <a:lstStyle/>
          <a:p>
            <a:r>
              <a:rPr lang="en-GB" b="1" dirty="0">
                <a:latin typeface="Segoe UI"/>
                <a:cs typeface="Segoe UI"/>
              </a:rPr>
              <a:t>As historians we will be… </a:t>
            </a:r>
            <a:r>
              <a:rPr lang="en-GB" sz="1000" dirty="0">
                <a:latin typeface="Segoe UI"/>
                <a:ea typeface="+mn-lt"/>
                <a:cs typeface="+mn-lt"/>
              </a:rPr>
              <a:t>learning about the past using our own family trees. We will be looking at how school, toys and the way we communicate have changed in living memory. We will be looking at a variety of sources to identify key changes in the past, including artefacts and images.</a:t>
            </a:r>
            <a:endParaRPr lang="en-GB" sz="1000" dirty="0">
              <a:latin typeface="Segoe UI"/>
              <a:cs typeface="Segoe UI"/>
            </a:endParaRPr>
          </a:p>
          <a:p>
            <a:endParaRPr lang="en-GB" sz="1000" dirty="0">
              <a:latin typeface="Segoe UI" panose="020B0502040204020203" pitchFamily="34" charset="0"/>
              <a:cs typeface="Segoe UI" panose="020B0502040204020203" pitchFamily="34" charset="0"/>
            </a:endParaRPr>
          </a:p>
        </p:txBody>
      </p:sp>
      <p:sp>
        <p:nvSpPr>
          <p:cNvPr id="3" name="TextBox 2">
            <a:extLst>
              <a:ext uri="{FF2B5EF4-FFF2-40B4-BE49-F238E27FC236}">
                <a16:creationId xmlns:a16="http://schemas.microsoft.com/office/drawing/2014/main" id="{EBCE67D1-8C19-4278-0E03-E3C483E7915B}"/>
              </a:ext>
            </a:extLst>
          </p:cNvPr>
          <p:cNvSpPr txBox="1"/>
          <p:nvPr/>
        </p:nvSpPr>
        <p:spPr>
          <a:xfrm>
            <a:off x="164774" y="4515074"/>
            <a:ext cx="3155581" cy="2031325"/>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readers  we will be…</a:t>
            </a:r>
          </a:p>
          <a:p>
            <a:r>
              <a:rPr lang="en-GB" sz="1000" dirty="0">
                <a:latin typeface="Segoe UI"/>
                <a:ea typeface="+mn-lt"/>
                <a:cs typeface="Segoe UI"/>
              </a:rPr>
              <a:t>sharing stories, poems and </a:t>
            </a:r>
            <a:r>
              <a:rPr lang="en-GB" sz="1000">
                <a:latin typeface="Segoe UI"/>
                <a:ea typeface="+mn-lt"/>
                <a:cs typeface="Segoe UI"/>
              </a:rPr>
              <a:t>non-fiction texts. </a:t>
            </a:r>
            <a:r>
              <a:rPr lang="en-GB" sz="1000" dirty="0">
                <a:latin typeface="Segoe UI"/>
                <a:ea typeface="+mn-lt"/>
                <a:cs typeface="Segoe UI"/>
              </a:rPr>
              <a:t>This will support our growing vocabulary and oracy skills. We will be using Talk through Stories to develop our understanding of texts. We will have daily Read Write Inc sessions where we will learn sounds to help us to develop our phonological awareness to read new words. We will all take home a phonetically decodable text matched to the text we are reading in school, a matched book bag book and  a reading for pleasure book, designed to be shared with an adult.</a:t>
            </a:r>
            <a:endParaRPr lang="en-GB" sz="1000" dirty="0">
              <a:latin typeface="Segoe UI" panose="020B0502040204020203" pitchFamily="34" charset="0"/>
              <a:ea typeface="+mn-lt"/>
              <a:cs typeface="Segoe UI" panose="020B0502040204020203"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ateandtime xmlns="566b2ce9-55ef-4970-a6d7-9826005c5e34" xsi:nil="true"/>
    <TaxCatchAll xmlns="a6ef2bb4-1de6-4d04-83a9-de9344d8c5c2" xsi:nil="true"/>
    <lcf76f155ced4ddcb4097134ff3c332f xmlns="db7e5c1b-9a03-435a-8095-ef3b935cf9d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47D945A3BD4FE43983E0BE726DAAC2F" ma:contentTypeVersion="4" ma:contentTypeDescription="Create a new document." ma:contentTypeScope="" ma:versionID="774354e4940453baafba4f23733ccecb">
  <xsd:schema xmlns:xsd="http://www.w3.org/2001/XMLSchema" xmlns:xs="http://www.w3.org/2001/XMLSchema" xmlns:p="http://schemas.microsoft.com/office/2006/metadata/properties" xmlns:ns1="http://schemas.microsoft.com/sharepoint/v3" xmlns:ns2="566b2ce9-55ef-4970-a6d7-9826005c5e34" xmlns:ns3="036cceee-a827-4eab-a979-e780f9466e8d" xmlns:ns4="db7e5c1b-9a03-435a-8095-ef3b935cf9d4" xmlns:ns5="a6ef2bb4-1de6-4d04-83a9-de9344d8c5c2" targetNamespace="http://schemas.microsoft.com/office/2006/metadata/properties" ma:root="true" ma:fieldsID="26f97d9827809b8f01e1ae6484347d68" ns1:_="" ns2:_="" ns3:_="" ns4:_="" ns5:_="">
    <xsd:import namespace="http://schemas.microsoft.com/sharepoint/v3"/>
    <xsd:import namespace="566b2ce9-55ef-4970-a6d7-9826005c5e34"/>
    <xsd:import namespace="036cceee-a827-4eab-a979-e780f9466e8d"/>
    <xsd:import namespace="db7e5c1b-9a03-435a-8095-ef3b935cf9d4"/>
    <xsd:import namespace="a6ef2bb4-1de6-4d04-83a9-de9344d8c5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1:_ip_UnifiedCompliancePolicyProperties" minOccurs="0"/>
                <xsd:element ref="ns1:_ip_UnifiedCompliancePolicyUIAction" minOccurs="0"/>
                <xsd:element ref="ns2:Dateandtime" minOccurs="0"/>
                <xsd:element ref="ns4:lcf76f155ced4ddcb4097134ff3c332f" minOccurs="0"/>
                <xsd:element ref="ns5: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6b2ce9-55ef-4970-a6d7-9826005c5e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dexed="true" ma:internalName="MediaServiceLocation" ma:readOnly="true">
      <xsd:simpleType>
        <xsd:restriction base="dms:Text"/>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Dateandtime" ma:index="22"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36cceee-a827-4eab-a979-e780f9466e8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7e5c1b-9a03-435a-8095-ef3b935cf9d4" elementFormDefault="qualified">
    <xsd:import namespace="http://schemas.microsoft.com/office/2006/documentManagement/types"/>
    <xsd:import namespace="http://schemas.microsoft.com/office/infopath/2007/PartnerControls"/>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e4bd1f4-dbb3-4b03-86a4-745cd390298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6ef2bb4-1de6-4d04-83a9-de9344d8c5c2"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00ce4836-a5b5-431d-9935-13890aab84ed}" ma:internalName="TaxCatchAll" ma:showField="CatchAllData" ma:web="a6ef2bb4-1de6-4d04-83a9-de9344d8c5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F81783-34FF-4750-AB82-D3FD9507644D}">
  <ds:schemaRefs>
    <ds:schemaRef ds:uri="http://www.w3.org/XML/1998/namespace"/>
    <ds:schemaRef ds:uri="036cceee-a827-4eab-a979-e780f9466e8d"/>
    <ds:schemaRef ds:uri="http://schemas.microsoft.com/office/2006/documentManagement/types"/>
    <ds:schemaRef ds:uri="http://purl.org/dc/dcmitype/"/>
    <ds:schemaRef ds:uri="a6ef2bb4-1de6-4d04-83a9-de9344d8c5c2"/>
    <ds:schemaRef ds:uri="http://purl.org/dc/elements/1.1/"/>
    <ds:schemaRef ds:uri="http://schemas.microsoft.com/office/infopath/2007/PartnerControls"/>
    <ds:schemaRef ds:uri="566b2ce9-55ef-4970-a6d7-9826005c5e34"/>
    <ds:schemaRef ds:uri="http://schemas.openxmlformats.org/package/2006/metadata/core-properties"/>
    <ds:schemaRef ds:uri="db7e5c1b-9a03-435a-8095-ef3b935cf9d4"/>
    <ds:schemaRef ds:uri="http://schemas.microsoft.com/sharepoint/v3"/>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9E02455C-31FD-4536-94B9-C390F1FF37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6b2ce9-55ef-4970-a6d7-9826005c5e34"/>
    <ds:schemaRef ds:uri="036cceee-a827-4eab-a979-e780f9466e8d"/>
    <ds:schemaRef ds:uri="db7e5c1b-9a03-435a-8095-ef3b935cf9d4"/>
    <ds:schemaRef ds:uri="a6ef2bb4-1de6-4d04-83a9-de9344d8c5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991325-E651-48AB-828B-D5911F80F9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697</Words>
  <Application>Microsoft Office PowerPoint</Application>
  <PresentationFormat>A4 Paper (210x297 mm)</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Letter-join Plus 40</vt:lpstr>
      <vt:lpstr>Segoe UI</vt:lpstr>
      <vt:lpstr>Office Theme</vt:lpstr>
      <vt:lpstr>PowerPoint Presentation</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Green Band Druid</dc:creator>
  <cp:lastModifiedBy>Samantha Bechley</cp:lastModifiedBy>
  <cp:revision>340</cp:revision>
  <dcterms:created xsi:type="dcterms:W3CDTF">2018-09-02T17:46:50Z</dcterms:created>
  <dcterms:modified xsi:type="dcterms:W3CDTF">2024-11-06T10:09:54Z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0x010100B47D945A3BD4FE43983E0BE726DAAC2F</vt:lpwstr>
  </property>
  <property fmtid="{D5CDD505-2E9C-101B-9397-08002B2CF9AE}" pid="3" name="MediaServiceImageTags">
    <vt:lpwstr/>
  </property>
  <property fmtid="{D5CDD505-2E9C-101B-9397-08002B2CF9AE}" pid="4" name="MSIP_Label_edc9667c-530e-49f7-ae71-bc1f5bf687b0_Enabled">
    <vt:lpwstr>true</vt:lpwstr>
  </property>
  <property fmtid="{D5CDD505-2E9C-101B-9397-08002B2CF9AE}" pid="5" name="MSIP_Label_edc9667c-530e-49f7-ae71-bc1f5bf687b0_SetDate">
    <vt:lpwstr>2024-07-16T18:56:01Z</vt:lpwstr>
  </property>
  <property fmtid="{D5CDD505-2E9C-101B-9397-08002B2CF9AE}" pid="6" name="MSIP_Label_edc9667c-530e-49f7-ae71-bc1f5bf687b0_Method">
    <vt:lpwstr>Standard</vt:lpwstr>
  </property>
  <property fmtid="{D5CDD505-2E9C-101B-9397-08002B2CF9AE}" pid="7" name="MSIP_Label_edc9667c-530e-49f7-ae71-bc1f5bf687b0_Name">
    <vt:lpwstr>defa4170-0d19-0005-0004-bc88714345d2</vt:lpwstr>
  </property>
  <property fmtid="{D5CDD505-2E9C-101B-9397-08002B2CF9AE}" pid="8" name="MSIP_Label_edc9667c-530e-49f7-ae71-bc1f5bf687b0_SiteId">
    <vt:lpwstr>efd2b652-cf7c-4651-90bf-6e93da426a51</vt:lpwstr>
  </property>
  <property fmtid="{D5CDD505-2E9C-101B-9397-08002B2CF9AE}" pid="9" name="MSIP_Label_edc9667c-530e-49f7-ae71-bc1f5bf687b0_ActionId">
    <vt:lpwstr>eba81809-64cb-46ae-9809-a4753ecd5f2d</vt:lpwstr>
  </property>
  <property fmtid="{D5CDD505-2E9C-101B-9397-08002B2CF9AE}" pid="10" name="MSIP_Label_edc9667c-530e-49f7-ae71-bc1f5bf687b0_ContentBits">
    <vt:lpwstr>0</vt:lpwstr>
  </property>
</Properties>
</file>